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59" r:id="rId9"/>
    <p:sldId id="260" r:id="rId10"/>
    <p:sldId id="261" r:id="rId11"/>
    <p:sldId id="268" r:id="rId12"/>
    <p:sldId id="269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ĺž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obsah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obsah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vná spojnic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28.3.2019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K.Zbínová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Polohové vzťahy medzi priamkami a rovinami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Vzájomná poloha v 3D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sk-SK" sz="1600" b="1" i="1" u="sng" dirty="0" smtClean="0"/>
              <a:t>Vzájomná </a:t>
            </a:r>
            <a:r>
              <a:rPr lang="sk-SK" sz="1600" b="1" i="1" u="sng" dirty="0" smtClean="0"/>
              <a:t>poloha dvoch priamok v priestore </a:t>
            </a: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Priamky </a:t>
            </a:r>
            <a:r>
              <a:rPr lang="sk-SK" sz="1600" dirty="0" smtClean="0"/>
              <a:t>p(P, ~u) a q(Q, ~v) sú </a:t>
            </a:r>
          </a:p>
          <a:p>
            <a:pPr>
              <a:buNone/>
            </a:pPr>
            <a:r>
              <a:rPr lang="sk-SK" sz="1600" dirty="0" smtClean="0"/>
              <a:t>	</a:t>
            </a:r>
            <a:r>
              <a:rPr lang="sk-SK" sz="1600" b="1" i="1" dirty="0" smtClean="0"/>
              <a:t>rovnobežné</a:t>
            </a:r>
            <a:r>
              <a:rPr lang="sk-SK" sz="1600" dirty="0" smtClean="0"/>
              <a:t>: ich smerové vektory sú lineárne závislé:</a:t>
            </a:r>
            <a:br>
              <a:rPr lang="sk-SK" sz="1600" dirty="0" smtClean="0"/>
            </a:br>
            <a:r>
              <a:rPr lang="sk-SK" sz="1600" dirty="0" smtClean="0"/>
              <a:t> 		</a:t>
            </a:r>
            <a:r>
              <a:rPr lang="sk-SK" sz="1600" i="1" u="sng" dirty="0" smtClean="0"/>
              <a:t>rôzne</a:t>
            </a:r>
            <a:r>
              <a:rPr lang="sk-SK" sz="1600" dirty="0" smtClean="0"/>
              <a:t> </a:t>
            </a: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		</a:t>
            </a:r>
            <a:r>
              <a:rPr lang="sk-SK" sz="1600" i="1" u="sng" dirty="0" smtClean="0"/>
              <a:t>totožné</a:t>
            </a:r>
            <a:r>
              <a:rPr lang="sk-SK" sz="1600" dirty="0" smtClean="0"/>
              <a:t> </a:t>
            </a:r>
            <a:br>
              <a:rPr lang="sk-SK" sz="1600" dirty="0" smtClean="0"/>
            </a:br>
            <a:r>
              <a:rPr lang="sk-SK" sz="1600" b="1" i="1" dirty="0" smtClean="0"/>
              <a:t>rôznobežné</a:t>
            </a:r>
            <a:r>
              <a:rPr lang="sk-SK" sz="1600" dirty="0" smtClean="0"/>
              <a:t>: ich smerové vektory sú lineárne nezávislé a zároveň p</a:t>
            </a:r>
            <a:r>
              <a:rPr lang="sk-SK" sz="1600" dirty="0" smtClean="0"/>
              <a:t> ∩ </a:t>
            </a:r>
            <a:r>
              <a:rPr lang="sk-SK" sz="1600" dirty="0" smtClean="0"/>
              <a:t>q </a:t>
            </a:r>
            <a:r>
              <a:rPr lang="sk-SK" sz="1600" dirty="0" smtClean="0"/>
              <a:t>= </a:t>
            </a:r>
            <a:r>
              <a:rPr lang="sk-SK" sz="1600" dirty="0" smtClean="0"/>
              <a:t>P 	            (priesečník)</a:t>
            </a:r>
            <a:br>
              <a:rPr lang="sk-SK" sz="1600" dirty="0" smtClean="0"/>
            </a:br>
            <a:r>
              <a:rPr lang="sk-SK" sz="1600" b="1" i="1" dirty="0" err="1" smtClean="0"/>
              <a:t>mimobežné</a:t>
            </a:r>
            <a:r>
              <a:rPr lang="sk-SK" sz="1600" dirty="0" smtClean="0"/>
              <a:t>:</a:t>
            </a:r>
            <a:r>
              <a:rPr lang="sk-SK" sz="1600" dirty="0" smtClean="0"/>
              <a:t> ich smerové vektory sú lineárne nezávislé a zároveň </a:t>
            </a:r>
            <a:r>
              <a:rPr lang="sk-SK" sz="1600" dirty="0" smtClean="0"/>
              <a:t>p ∩ q = Ø</a:t>
            </a:r>
          </a:p>
          <a:p>
            <a:r>
              <a:rPr lang="sk-SK" sz="1600" b="1" i="1" u="sng" dirty="0" smtClean="0"/>
              <a:t>Vzájomná </a:t>
            </a:r>
            <a:r>
              <a:rPr lang="sk-SK" sz="1600" b="1" i="1" u="sng" dirty="0" smtClean="0"/>
              <a:t>poloha priamky a roviny v priestore </a:t>
            </a:r>
            <a:r>
              <a:rPr lang="sk-SK" sz="1600" b="1" i="1" u="sng" dirty="0" smtClean="0"/>
              <a:t/>
            </a:r>
            <a:br>
              <a:rPr lang="sk-SK" sz="1600" b="1" i="1" u="sng" dirty="0" smtClean="0"/>
            </a:br>
            <a:r>
              <a:rPr lang="sk-SK" sz="1600" dirty="0" smtClean="0"/>
              <a:t>Priamka </a:t>
            </a:r>
            <a:r>
              <a:rPr lang="sk-SK" sz="1600" dirty="0" smtClean="0"/>
              <a:t>p(P, ~u) a rovina </a:t>
            </a:r>
            <a:r>
              <a:rPr lang="el-GR" sz="1600" dirty="0" smtClean="0"/>
              <a:t>α : </a:t>
            </a:r>
            <a:r>
              <a:rPr lang="sk-SK" sz="1600" dirty="0" smtClean="0"/>
              <a:t>a · x + b · y + c · z + d = 0 sú </a:t>
            </a:r>
            <a:br>
              <a:rPr lang="sk-SK" sz="1600" dirty="0" smtClean="0"/>
            </a:br>
            <a:r>
              <a:rPr lang="sk-SK" sz="1600" b="1" i="1" dirty="0" smtClean="0"/>
              <a:t>rovnobežné </a:t>
            </a:r>
            <a:r>
              <a:rPr lang="sk-SK" sz="1600" b="1" i="1" dirty="0" smtClean="0"/>
              <a:t>a priamka p je časťou roviny </a:t>
            </a:r>
            <a:r>
              <a:rPr lang="el-GR" sz="1600" b="1" i="1" dirty="0" smtClean="0"/>
              <a:t>α</a:t>
            </a:r>
            <a:r>
              <a:rPr lang="el-GR" sz="1600" dirty="0" smtClean="0"/>
              <a:t>, </a:t>
            </a:r>
            <a:r>
              <a:rPr lang="sk-SK" sz="1600" dirty="0" smtClean="0"/>
              <a:t>ak </a:t>
            </a: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	normálový vektor roviny je kolmý na smerový vektor priamky a zároveň  p </a:t>
            </a:r>
            <a:r>
              <a:rPr lang="sk-SK" sz="1600" dirty="0" smtClean="0"/>
              <a:t>⊂ </a:t>
            </a:r>
            <a:r>
              <a:rPr lang="el-GR" sz="1600" dirty="0" smtClean="0"/>
              <a:t>α </a:t>
            </a: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b="1" i="1" dirty="0" smtClean="0"/>
              <a:t>rovnobežné </a:t>
            </a:r>
            <a:r>
              <a:rPr lang="sk-SK" sz="1600" b="1" i="1" dirty="0" smtClean="0"/>
              <a:t>a priamka p nie je časťou roviny </a:t>
            </a:r>
            <a:r>
              <a:rPr lang="el-GR" sz="1600" b="1" i="1" dirty="0" smtClean="0"/>
              <a:t>α</a:t>
            </a:r>
            <a:r>
              <a:rPr lang="el-GR" sz="1600" dirty="0" smtClean="0"/>
              <a:t>, </a:t>
            </a:r>
            <a:r>
              <a:rPr lang="sk-SK" sz="1600" dirty="0" smtClean="0"/>
              <a:t>ak </a:t>
            </a: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	</a:t>
            </a:r>
            <a:r>
              <a:rPr lang="sk-SK" sz="1600" dirty="0" smtClean="0"/>
              <a:t> normálový vektor roviny je kolmý na smerový vektor </a:t>
            </a:r>
            <a:r>
              <a:rPr lang="sk-SK" sz="1600" dirty="0" smtClean="0"/>
              <a:t>priamky </a:t>
            </a:r>
            <a:r>
              <a:rPr lang="sk-SK" sz="1600" dirty="0" smtClean="0"/>
              <a:t>a zároveň 	p </a:t>
            </a:r>
            <a:r>
              <a:rPr lang="sk-SK" sz="1600" dirty="0" smtClean="0"/>
              <a:t> nie </a:t>
            </a:r>
            <a:r>
              <a:rPr lang="sk-SK" sz="1600" dirty="0" smtClean="0"/>
              <a:t>je </a:t>
            </a:r>
            <a:r>
              <a:rPr lang="sk-SK" sz="1600" dirty="0" smtClean="0"/>
              <a:t>	podmnožinou </a:t>
            </a:r>
            <a:r>
              <a:rPr lang="el-GR" sz="1600" dirty="0" smtClean="0"/>
              <a:t>α </a:t>
            </a: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b="1" i="1" dirty="0" smtClean="0"/>
              <a:t>rôznobežné</a:t>
            </a:r>
            <a:r>
              <a:rPr lang="sk-SK" sz="1600" dirty="0" smtClean="0"/>
              <a:t>, </a:t>
            </a:r>
            <a:r>
              <a:rPr lang="sk-SK" sz="1600" dirty="0" smtClean="0"/>
              <a:t>ak</a:t>
            </a:r>
            <a:br>
              <a:rPr lang="sk-SK" sz="1600" dirty="0" smtClean="0"/>
            </a:br>
            <a:r>
              <a:rPr lang="sk-SK" sz="1600" dirty="0" smtClean="0"/>
              <a:t>	</a:t>
            </a:r>
            <a:r>
              <a:rPr lang="sk-SK" sz="1600" dirty="0" smtClean="0"/>
              <a:t> normálový vektor roviny je kolmý na smerový vektor </a:t>
            </a:r>
            <a:r>
              <a:rPr lang="sk-SK" sz="1600" dirty="0" smtClean="0"/>
              <a:t>priamky tak potom </a:t>
            </a:r>
            <a:br>
              <a:rPr lang="sk-SK" sz="1600" dirty="0" smtClean="0"/>
            </a:br>
            <a:r>
              <a:rPr lang="sk-SK" sz="1600" dirty="0" smtClean="0"/>
              <a:t>	p ∩ </a:t>
            </a:r>
            <a:r>
              <a:rPr lang="el-GR" sz="1600" dirty="0" smtClean="0"/>
              <a:t>α</a:t>
            </a:r>
            <a:r>
              <a:rPr lang="sk-SK" sz="1600" dirty="0" smtClean="0"/>
              <a:t>=  priesečník</a:t>
            </a:r>
            <a:endParaRPr lang="sk-SK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300" b="1" i="1" u="sng" dirty="0" smtClean="0"/>
              <a:t>Vzájomná poloha 2 rovín</a:t>
            </a:r>
            <a:r>
              <a:rPr lang="sk-SK" sz="2300" dirty="0" smtClean="0"/>
              <a:t/>
            </a:r>
            <a:br>
              <a:rPr lang="sk-SK" sz="2300" dirty="0" smtClean="0"/>
            </a:br>
            <a:r>
              <a:rPr lang="el-GR" sz="2300" dirty="0" smtClean="0"/>
              <a:t> α</a:t>
            </a:r>
            <a:r>
              <a:rPr lang="sk-SK" sz="2300" i="1" dirty="0" smtClean="0"/>
              <a:t> || </a:t>
            </a:r>
            <a:r>
              <a:rPr lang="el-GR" sz="2300" dirty="0" smtClean="0"/>
              <a:t>β</a:t>
            </a:r>
            <a:r>
              <a:rPr lang="sk-SK" sz="2300" dirty="0" smtClean="0"/>
              <a:t> (</a:t>
            </a:r>
            <a:r>
              <a:rPr lang="sk-SK" sz="2300" b="1" i="1" dirty="0" smtClean="0"/>
              <a:t>rovnobežné</a:t>
            </a:r>
            <a:r>
              <a:rPr lang="sk-SK" sz="2300" dirty="0" smtClean="0"/>
              <a:t>) ak sú normálové vektory rovín lineárne závislé</a:t>
            </a:r>
            <a:br>
              <a:rPr lang="sk-SK" sz="2300" dirty="0" smtClean="0"/>
            </a:br>
            <a:r>
              <a:rPr lang="sk-SK" sz="2300" dirty="0" smtClean="0"/>
              <a:t>	-totožné 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l-GR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α 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2x+2y+2z+3=0 a </a:t>
            </a:r>
            <a:r>
              <a:rPr lang="el-GR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β 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:4x+4y+4z+6=0)</a:t>
            </a:r>
            <a:r>
              <a:rPr lang="sk-SK" sz="2300" dirty="0" smtClean="0"/>
              <a:t/>
            </a:r>
            <a:br>
              <a:rPr lang="sk-SK" sz="2300" dirty="0" smtClean="0"/>
            </a:br>
            <a:r>
              <a:rPr lang="sk-SK" sz="2300" dirty="0" smtClean="0"/>
              <a:t>	-rôzne 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l-GR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α 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2x+2y+2z+3=0 a </a:t>
            </a:r>
            <a:r>
              <a:rPr lang="el-GR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β 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4x+4y+4z+1=0</a:t>
            </a: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sk-SK" sz="2300" dirty="0" smtClean="0"/>
              <a:t/>
            </a:r>
            <a:br>
              <a:rPr lang="sk-SK" sz="2300" dirty="0" smtClean="0"/>
            </a:br>
            <a:r>
              <a:rPr lang="el-GR" sz="2300" dirty="0" smtClean="0"/>
              <a:t> α</a:t>
            </a:r>
            <a:r>
              <a:rPr lang="sk-SK" sz="2300" i="1" dirty="0" smtClean="0"/>
              <a:t> x</a:t>
            </a:r>
            <a:r>
              <a:rPr lang="sk-SK" sz="2300" i="1" dirty="0" smtClean="0"/>
              <a:t> </a:t>
            </a:r>
            <a:r>
              <a:rPr lang="el-GR" sz="2300" dirty="0" smtClean="0"/>
              <a:t>β</a:t>
            </a:r>
            <a:r>
              <a:rPr lang="sk-SK" sz="2300" i="1" dirty="0" smtClean="0"/>
              <a:t> (</a:t>
            </a:r>
            <a:r>
              <a:rPr lang="sk-SK" sz="2300" b="1" i="1" dirty="0" smtClean="0"/>
              <a:t>rôznobežné</a:t>
            </a:r>
            <a:r>
              <a:rPr lang="sk-SK" sz="2300" i="1" dirty="0" smtClean="0"/>
              <a:t>) ak sú normálové vektory rovín lineárne nezávislé, tak potom </a:t>
            </a:r>
            <a:r>
              <a:rPr lang="el-GR" sz="2300" dirty="0" smtClean="0"/>
              <a:t>α</a:t>
            </a:r>
            <a:r>
              <a:rPr lang="sk-SK" sz="2300" i="1" dirty="0" smtClean="0"/>
              <a:t> </a:t>
            </a:r>
            <a:r>
              <a:rPr lang="sk-SK" sz="2300" dirty="0" smtClean="0"/>
              <a:t>∩</a:t>
            </a:r>
            <a:r>
              <a:rPr lang="sk-SK" sz="2300" i="1" dirty="0" smtClean="0"/>
              <a:t> </a:t>
            </a:r>
            <a:r>
              <a:rPr lang="el-GR" sz="2300" dirty="0" smtClean="0"/>
              <a:t>β</a:t>
            </a:r>
            <a:r>
              <a:rPr lang="sk-SK" sz="2300" dirty="0" smtClean="0"/>
              <a:t>=priesečnica </a:t>
            </a:r>
            <a:br>
              <a:rPr lang="sk-SK" sz="2300" dirty="0" smtClean="0"/>
            </a:br>
            <a:r>
              <a:rPr lang="sk-SK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(priesečnicu zistím sústavou rovníc)</a:t>
            </a:r>
            <a:endParaRPr lang="sk-SK" sz="2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Výpočet uhlov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b="1" i="1" u="sng" dirty="0" smtClean="0"/>
              <a:t>Veľkosť uhla priamok p a q </a:t>
            </a:r>
            <a:r>
              <a:rPr lang="sk-SK" sz="2000" dirty="0" smtClean="0"/>
              <a:t>je číslo </a:t>
            </a:r>
            <a:r>
              <a:rPr lang="el-GR" sz="2000" dirty="0" smtClean="0"/>
              <a:t>ϕ ∈ </a:t>
            </a:r>
            <a:r>
              <a:rPr lang="sk-SK" sz="2000" dirty="0" smtClean="0"/>
              <a:t>&lt;0</a:t>
            </a:r>
            <a:r>
              <a:rPr lang="sk-SK" sz="2000" dirty="0" smtClean="0"/>
              <a:t>, </a:t>
            </a:r>
            <a:r>
              <a:rPr lang="el-GR" sz="2000" dirty="0" smtClean="0"/>
              <a:t>π</a:t>
            </a:r>
            <a:r>
              <a:rPr lang="sk-SK" sz="2000" dirty="0" smtClean="0"/>
              <a:t>/2&gt;</a:t>
            </a:r>
            <a:r>
              <a:rPr lang="el-GR" sz="2000" dirty="0" smtClean="0"/>
              <a:t> </a:t>
            </a:r>
            <a:r>
              <a:rPr lang="sk-SK" sz="2000" dirty="0" smtClean="0"/>
              <a:t>, </a:t>
            </a:r>
            <a:r>
              <a:rPr lang="sk-SK" sz="2000" dirty="0" smtClean="0"/>
              <a:t>pre ktoré platí</a:t>
            </a:r>
            <a:br>
              <a:rPr lang="sk-SK" sz="2000" dirty="0" smtClean="0"/>
            </a:br>
            <a:r>
              <a:rPr lang="sk-SK" sz="2000" dirty="0" smtClean="0"/>
              <a:t> </a:t>
            </a:r>
            <a:r>
              <a:rPr lang="sk-SK" sz="2000" b="1" i="1" dirty="0" smtClean="0"/>
              <a:t>cos </a:t>
            </a:r>
            <a:r>
              <a:rPr lang="el-GR" sz="2000" b="1" i="1" dirty="0" smtClean="0"/>
              <a:t>ϕ</a:t>
            </a:r>
            <a:r>
              <a:rPr lang="sk-SK" sz="2000" b="1" i="1" dirty="0" smtClean="0"/>
              <a:t>= </a:t>
            </a:r>
            <a:r>
              <a:rPr lang="sk-SK" sz="2000" b="1" i="1" dirty="0" smtClean="0"/>
              <a:t>|</a:t>
            </a:r>
            <a:r>
              <a:rPr lang="sk-SK" sz="2000" b="1" i="1" dirty="0" err="1" smtClean="0"/>
              <a:t>sp</a:t>
            </a:r>
            <a:r>
              <a:rPr lang="sk-SK" sz="2000" b="1" i="1" dirty="0" smtClean="0"/>
              <a:t> </a:t>
            </a:r>
            <a:r>
              <a:rPr lang="sk-SK" sz="2000" b="1" i="1" dirty="0" smtClean="0"/>
              <a:t>· </a:t>
            </a:r>
            <a:r>
              <a:rPr lang="sk-SK" sz="2000" b="1" i="1" dirty="0" err="1" smtClean="0"/>
              <a:t>sq</a:t>
            </a:r>
            <a:r>
              <a:rPr lang="sk-SK" sz="2000" b="1" i="1" dirty="0" smtClean="0"/>
              <a:t>|/ </a:t>
            </a:r>
            <a:r>
              <a:rPr lang="sk-SK" sz="2000" b="1" i="1" dirty="0" smtClean="0"/>
              <a:t>|</a:t>
            </a:r>
            <a:r>
              <a:rPr lang="sk-SK" sz="2000" b="1" i="1" dirty="0" err="1" smtClean="0"/>
              <a:t>sp||sq</a:t>
            </a:r>
            <a:r>
              <a:rPr lang="sk-SK" sz="2000" b="1" i="1" dirty="0" smtClean="0"/>
              <a:t>|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 </a:t>
            </a:r>
            <a:r>
              <a:rPr lang="sk-SK" sz="2000" dirty="0" smtClean="0"/>
              <a:t>(kde </a:t>
            </a:r>
            <a:r>
              <a:rPr lang="sk-SK" sz="2000" dirty="0" err="1" smtClean="0"/>
              <a:t>sp</a:t>
            </a:r>
            <a:r>
              <a:rPr lang="sk-SK" sz="2000" dirty="0" smtClean="0"/>
              <a:t> a </a:t>
            </a:r>
            <a:r>
              <a:rPr lang="sk-SK" sz="2000" dirty="0" err="1" smtClean="0"/>
              <a:t>sq</a:t>
            </a:r>
            <a:r>
              <a:rPr lang="sk-SK" sz="2000" dirty="0" smtClean="0"/>
              <a:t> </a:t>
            </a:r>
            <a:r>
              <a:rPr lang="sk-SK" sz="2000" dirty="0" smtClean="0"/>
              <a:t>sú smerové vektory priamok p a </a:t>
            </a:r>
            <a:r>
              <a:rPr lang="sk-SK" sz="2000" dirty="0" smtClean="0"/>
              <a:t>q)</a:t>
            </a:r>
          </a:p>
          <a:p>
            <a:r>
              <a:rPr lang="sk-SK" sz="2000" b="1" i="1" u="sng" dirty="0" smtClean="0"/>
              <a:t>Uhol priamky a roviny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b="1" i="1" dirty="0" smtClean="0"/>
              <a:t> cos </a:t>
            </a:r>
            <a:r>
              <a:rPr lang="el-GR" sz="2000" b="1" i="1" dirty="0" smtClean="0"/>
              <a:t>ϕ</a:t>
            </a:r>
            <a:r>
              <a:rPr lang="sk-SK" sz="2000" b="1" i="1" dirty="0" smtClean="0"/>
              <a:t>= |</a:t>
            </a:r>
            <a:r>
              <a:rPr lang="sk-SK" sz="2000" b="1" i="1" dirty="0" err="1" smtClean="0"/>
              <a:t>sp</a:t>
            </a:r>
            <a:r>
              <a:rPr lang="sk-SK" sz="2000" b="1" i="1" dirty="0" smtClean="0"/>
              <a:t> · </a:t>
            </a:r>
            <a:r>
              <a:rPr lang="sk-SK" sz="2000" b="1" i="1" dirty="0" smtClean="0"/>
              <a:t>n|/ </a:t>
            </a:r>
            <a:r>
              <a:rPr lang="sk-SK" sz="2000" b="1" i="1" dirty="0" smtClean="0"/>
              <a:t>|</a:t>
            </a:r>
            <a:r>
              <a:rPr lang="sk-SK" sz="2000" b="1" i="1" dirty="0" err="1" smtClean="0"/>
              <a:t>sp</a:t>
            </a:r>
            <a:r>
              <a:rPr lang="sk-SK" sz="2000" b="1" i="1" dirty="0" err="1" smtClean="0"/>
              <a:t>||n</a:t>
            </a:r>
            <a:r>
              <a:rPr lang="el-GR" sz="2000" dirty="0" smtClean="0"/>
              <a:t> </a:t>
            </a:r>
            <a:r>
              <a:rPr lang="el-GR" sz="2000" b="1" i="1" dirty="0" smtClean="0"/>
              <a:t>α</a:t>
            </a:r>
            <a:r>
              <a:rPr lang="el-GR" sz="2000" dirty="0" smtClean="0"/>
              <a:t> </a:t>
            </a:r>
            <a:r>
              <a:rPr lang="sk-SK" sz="2000" b="1" i="1" dirty="0" smtClean="0"/>
              <a:t>| </a:t>
            </a:r>
            <a:br>
              <a:rPr lang="sk-SK" sz="2000" b="1" i="1" dirty="0" smtClean="0"/>
            </a:br>
            <a:r>
              <a:rPr lang="sk-SK" sz="2000" i="1" dirty="0" smtClean="0"/>
              <a:t>(</a:t>
            </a:r>
            <a:r>
              <a:rPr lang="sk-SK" sz="2000" dirty="0" smtClean="0"/>
              <a:t> </a:t>
            </a:r>
            <a:r>
              <a:rPr lang="sk-SK" sz="2000" dirty="0" smtClean="0"/>
              <a:t>kde </a:t>
            </a:r>
            <a:r>
              <a:rPr lang="sk-SK" sz="2000" dirty="0" err="1" smtClean="0"/>
              <a:t>sp</a:t>
            </a:r>
            <a:r>
              <a:rPr lang="sk-SK" sz="2000" dirty="0" smtClean="0"/>
              <a:t> je smerový </a:t>
            </a:r>
            <a:r>
              <a:rPr lang="sk-SK" sz="2000" dirty="0" smtClean="0"/>
              <a:t>vektor priamky p a </a:t>
            </a:r>
            <a:r>
              <a:rPr lang="sk-SK" sz="2000" dirty="0" smtClean="0"/>
              <a:t>n</a:t>
            </a:r>
            <a:r>
              <a:rPr lang="el-GR" sz="2000" dirty="0" smtClean="0"/>
              <a:t>α </a:t>
            </a:r>
            <a:r>
              <a:rPr lang="sk-SK" sz="2000" dirty="0" smtClean="0"/>
              <a:t>je normálový vektor roviny </a:t>
            </a:r>
            <a:r>
              <a:rPr lang="el-GR" sz="2000" dirty="0" smtClean="0"/>
              <a:t>α</a:t>
            </a:r>
            <a:r>
              <a:rPr lang="sk-SK" sz="2000" dirty="0" smtClean="0"/>
              <a:t>)- </a:t>
            </a:r>
            <a:r>
              <a:rPr lang="sk-SK" sz="2000" b="1" i="1" dirty="0" smtClean="0"/>
              <a:t>odčítam od 90°</a:t>
            </a:r>
          </a:p>
          <a:p>
            <a:r>
              <a:rPr lang="sk-SK" sz="2000" b="1" i="1" u="sng" dirty="0" smtClean="0"/>
              <a:t>Uhol dvoch rovín</a:t>
            </a:r>
            <a:endParaRPr lang="sk-SK" sz="2000" b="1" i="1" u="sng" dirty="0" smtClean="0"/>
          </a:p>
          <a:p>
            <a:pPr>
              <a:buNone/>
            </a:pPr>
            <a:r>
              <a:rPr lang="sk-SK" sz="2000" b="1" i="1" dirty="0" smtClean="0"/>
              <a:t>    </a:t>
            </a:r>
            <a:r>
              <a:rPr lang="sk-SK" sz="2000" b="1" i="1" dirty="0" smtClean="0"/>
              <a:t>cos </a:t>
            </a:r>
            <a:r>
              <a:rPr lang="el-GR" sz="2000" b="1" i="1" dirty="0" smtClean="0"/>
              <a:t>ϕ</a:t>
            </a:r>
            <a:r>
              <a:rPr lang="sk-SK" sz="2000" b="1" i="1" dirty="0" smtClean="0"/>
              <a:t>= </a:t>
            </a:r>
            <a:r>
              <a:rPr lang="sk-SK" sz="2000" b="1" i="1" dirty="0" smtClean="0"/>
              <a:t>|</a:t>
            </a:r>
            <a:r>
              <a:rPr lang="sk-SK" sz="2000" b="1" dirty="0" smtClean="0"/>
              <a:t>n</a:t>
            </a:r>
            <a:r>
              <a:rPr lang="el-GR" sz="2000" b="1" dirty="0" smtClean="0"/>
              <a:t>α · </a:t>
            </a:r>
            <a:r>
              <a:rPr lang="sk-SK" sz="2000" b="1" dirty="0" smtClean="0"/>
              <a:t>n</a:t>
            </a:r>
            <a:r>
              <a:rPr lang="el-GR" sz="2000" b="1" dirty="0" smtClean="0"/>
              <a:t>β</a:t>
            </a:r>
            <a:r>
              <a:rPr lang="sk-SK" sz="2000" b="1" i="1" dirty="0" smtClean="0"/>
              <a:t>|/ |</a:t>
            </a:r>
            <a:r>
              <a:rPr lang="sk-SK" sz="2000" b="1" dirty="0" smtClean="0"/>
              <a:t>n</a:t>
            </a:r>
            <a:r>
              <a:rPr lang="el-GR" sz="2000" b="1" dirty="0" smtClean="0"/>
              <a:t>α</a:t>
            </a:r>
            <a:r>
              <a:rPr lang="el-GR" sz="2000" b="1" dirty="0" smtClean="0"/>
              <a:t>|</a:t>
            </a:r>
            <a:r>
              <a:rPr lang="sk-SK" sz="2000" b="1" i="1" dirty="0" smtClean="0"/>
              <a:t>|</a:t>
            </a:r>
            <a:r>
              <a:rPr lang="sk-SK" sz="2000" b="1" dirty="0" smtClean="0"/>
              <a:t>n</a:t>
            </a:r>
            <a:r>
              <a:rPr lang="el-GR" sz="2000" b="1" dirty="0" smtClean="0"/>
              <a:t>β</a:t>
            </a:r>
            <a:r>
              <a:rPr lang="sk-SK" sz="2000" b="1" i="1" dirty="0" smtClean="0"/>
              <a:t>| </a:t>
            </a:r>
          </a:p>
          <a:p>
            <a:pPr>
              <a:buNone/>
            </a:pPr>
            <a:r>
              <a:rPr lang="sk-SK" sz="2000" dirty="0" smtClean="0"/>
              <a:t>	(kde n</a:t>
            </a:r>
            <a:r>
              <a:rPr lang="el-GR" sz="2000" dirty="0" smtClean="0"/>
              <a:t>α </a:t>
            </a:r>
            <a:r>
              <a:rPr lang="sk-SK" sz="2000" dirty="0" smtClean="0"/>
              <a:t>a </a:t>
            </a:r>
            <a:r>
              <a:rPr lang="sk-SK" sz="2000" dirty="0" smtClean="0"/>
              <a:t>n</a:t>
            </a:r>
            <a:r>
              <a:rPr lang="el-GR" sz="2000" dirty="0" smtClean="0"/>
              <a:t>β </a:t>
            </a:r>
            <a:r>
              <a:rPr lang="sk-SK" sz="2000" dirty="0" smtClean="0"/>
              <a:t>sú normálové vektory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rovín </a:t>
            </a:r>
            <a:r>
              <a:rPr lang="el-GR" sz="2000" dirty="0" smtClean="0"/>
              <a:t>α </a:t>
            </a:r>
            <a:r>
              <a:rPr lang="sk-SK" sz="2000" dirty="0" smtClean="0"/>
              <a:t>a </a:t>
            </a:r>
            <a:r>
              <a:rPr lang="el-GR" sz="2000" dirty="0" smtClean="0"/>
              <a:t>β</a:t>
            </a:r>
            <a:r>
              <a:rPr lang="el-GR" sz="2000" dirty="0" smtClean="0"/>
              <a:t>.</a:t>
            </a:r>
            <a:r>
              <a:rPr lang="sk-SK" sz="2000" dirty="0" smtClean="0"/>
              <a:t>)</a:t>
            </a:r>
            <a:endParaRPr lang="sk-SK" sz="2000" b="1" dirty="0"/>
          </a:p>
        </p:txBody>
      </p:sp>
      <p:pic>
        <p:nvPicPr>
          <p:cNvPr id="37890" name="Picture 2" descr="VÃ½sledok vyhÄ¾adÃ¡vania obrÃ¡zkov pre dopyt uhol priamky a rovi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581400"/>
            <a:ext cx="3276600" cy="2719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Priamka v 2D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2200" dirty="0" smtClean="0"/>
              <a:t>Každá priamka je v 2D jednoznačne určená 2 rôznymi bodmi</a:t>
            </a:r>
            <a:r>
              <a:rPr lang="sk-SK" sz="2200" dirty="0" smtClean="0"/>
              <a:t>.</a:t>
            </a:r>
          </a:p>
          <a:p>
            <a:r>
              <a:rPr lang="sk-SK" sz="2200" dirty="0" smtClean="0"/>
              <a:t>V</a:t>
            </a:r>
            <a:r>
              <a:rPr lang="sk-SK" sz="2200" dirty="0" smtClean="0"/>
              <a:t> rovine máme danú priamku, prechádzajúcu bodmi A, B. </a:t>
            </a:r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sk-SK" sz="2200" dirty="0" smtClean="0"/>
              <a:t>Zostrojíme </a:t>
            </a:r>
            <a:r>
              <a:rPr lang="sk-SK" sz="2200" dirty="0" smtClean="0"/>
              <a:t>vektor </a:t>
            </a:r>
            <a:r>
              <a:rPr lang="sk-SK" sz="2200" b="1" i="1" dirty="0" smtClean="0"/>
              <a:t>u </a:t>
            </a:r>
            <a:r>
              <a:rPr lang="sk-SK" sz="2200" dirty="0" smtClean="0"/>
              <a:t>= B – </a:t>
            </a:r>
            <a:r>
              <a:rPr lang="sk-SK" sz="2200" dirty="0" smtClean="0"/>
              <a:t>A. Potom </a:t>
            </a:r>
            <a:r>
              <a:rPr lang="sk-SK" sz="2200" dirty="0" smtClean="0"/>
              <a:t>ľubovoľný bod X [</a:t>
            </a:r>
            <a:r>
              <a:rPr lang="sk-SK" sz="2200" dirty="0" err="1" smtClean="0"/>
              <a:t>x,y</a:t>
            </a:r>
            <a:r>
              <a:rPr lang="sk-SK" sz="2200" dirty="0" smtClean="0"/>
              <a:t>] leží na tejto </a:t>
            </a:r>
            <a:r>
              <a:rPr lang="sk-SK" sz="2200" dirty="0" smtClean="0"/>
              <a:t>priamke.</a:t>
            </a:r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es-ES" sz="2200" dirty="0" smtClean="0"/>
              <a:t>Teda </a:t>
            </a:r>
            <a:r>
              <a:rPr lang="es-ES" sz="2200" dirty="0" smtClean="0"/>
              <a:t>platí: </a:t>
            </a:r>
            <a:r>
              <a:rPr lang="sk-SK" sz="2200" dirty="0" smtClean="0"/>
              <a:t> </a:t>
            </a:r>
            <a:r>
              <a:rPr lang="es-ES" sz="2200" b="1" dirty="0" smtClean="0"/>
              <a:t>X </a:t>
            </a:r>
            <a:r>
              <a:rPr lang="es-ES" sz="2200" b="1" dirty="0" smtClean="0"/>
              <a:t>= A + t . </a:t>
            </a:r>
            <a:r>
              <a:rPr lang="sk-SK" sz="2200" b="1" i="1" dirty="0" smtClean="0"/>
              <a:t>u </a:t>
            </a:r>
            <a:r>
              <a:rPr lang="sk-SK" sz="2200" i="1" u="sng" dirty="0" smtClean="0"/>
              <a:t>(</a:t>
            </a:r>
            <a:r>
              <a:rPr lang="sk-SK" sz="2200" i="1" u="sng" dirty="0" smtClean="0"/>
              <a:t>parametrické vyjadrenie </a:t>
            </a:r>
            <a:r>
              <a:rPr lang="sk-SK" sz="2200" i="1" u="sng" dirty="0" smtClean="0"/>
              <a:t>priamky) </a:t>
            </a:r>
          </a:p>
          <a:p>
            <a:r>
              <a:rPr lang="sk-SK" sz="2200" i="1" u="sng" dirty="0" smtClean="0"/>
              <a:t>parametrické vyjadrenie priamky v súradniciach </a:t>
            </a:r>
            <a:r>
              <a:rPr lang="sk-SK" sz="2200" b="1" i="1" dirty="0" smtClean="0"/>
              <a:t>:</a:t>
            </a:r>
            <a:endParaRPr lang="es-ES" sz="2200" dirty="0" smtClean="0"/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sk-SK" sz="2200" dirty="0" smtClean="0"/>
              <a:t>	</a:t>
            </a:r>
            <a:r>
              <a:rPr lang="sk-SK" sz="2200" dirty="0" smtClean="0"/>
              <a:t>	</a:t>
            </a:r>
            <a:r>
              <a:rPr lang="es-ES" sz="2200" b="1" dirty="0" smtClean="0"/>
              <a:t>x </a:t>
            </a:r>
            <a:r>
              <a:rPr lang="es-ES" sz="2200" b="1" dirty="0" smtClean="0"/>
              <a:t>= x</a:t>
            </a:r>
            <a:r>
              <a:rPr lang="es-ES" sz="2200" b="1" baseline="-25000" dirty="0" smtClean="0"/>
              <a:t>1</a:t>
            </a:r>
            <a:r>
              <a:rPr lang="es-ES" sz="2200" b="1" dirty="0" smtClean="0"/>
              <a:t> + t . </a:t>
            </a:r>
            <a:r>
              <a:rPr lang="sk-SK" sz="2200" b="1" dirty="0" smtClean="0"/>
              <a:t>u</a:t>
            </a:r>
            <a:r>
              <a:rPr lang="es-ES" sz="2200" b="1" baseline="-25000" dirty="0" smtClean="0"/>
              <a:t>1</a:t>
            </a:r>
            <a:r>
              <a:rPr lang="sk-SK" sz="2200" b="1" dirty="0" smtClean="0"/>
              <a:t/>
            </a:r>
            <a:br>
              <a:rPr lang="sk-SK" sz="2200" b="1" dirty="0" smtClean="0"/>
            </a:br>
            <a:r>
              <a:rPr lang="sk-SK" sz="2200" b="1" dirty="0" smtClean="0"/>
              <a:t>		</a:t>
            </a:r>
            <a:r>
              <a:rPr lang="es-ES" sz="2200" b="1" dirty="0" smtClean="0"/>
              <a:t>y </a:t>
            </a:r>
            <a:r>
              <a:rPr lang="es-ES" sz="2200" b="1" dirty="0" smtClean="0"/>
              <a:t>= y</a:t>
            </a:r>
            <a:r>
              <a:rPr lang="es-ES" sz="2200" b="1" baseline="-25000" dirty="0" smtClean="0"/>
              <a:t>1</a:t>
            </a:r>
            <a:r>
              <a:rPr lang="es-ES" sz="2200" b="1" dirty="0" smtClean="0"/>
              <a:t> + t . </a:t>
            </a:r>
            <a:r>
              <a:rPr lang="sk-SK" sz="2200" b="1" dirty="0" smtClean="0"/>
              <a:t>u</a:t>
            </a:r>
            <a:r>
              <a:rPr lang="es-ES" sz="2200" b="1" baseline="-25000" dirty="0" smtClean="0"/>
              <a:t>2</a:t>
            </a:r>
            <a:endParaRPr lang="es-ES" sz="2200" b="1" dirty="0" smtClean="0"/>
          </a:p>
          <a:p>
            <a:pPr>
              <a:buNone/>
            </a:pPr>
            <a:r>
              <a:rPr lang="sk-SK" sz="2200" dirty="0" smtClean="0"/>
              <a:t>	Pričom </a:t>
            </a:r>
            <a:r>
              <a:rPr lang="sk-SK" sz="2200" dirty="0" smtClean="0"/>
              <a:t>A [x</a:t>
            </a:r>
            <a:r>
              <a:rPr lang="sk-SK" sz="2200" baseline="-25000" dirty="0" smtClean="0"/>
              <a:t>1</a:t>
            </a:r>
            <a:r>
              <a:rPr lang="sk-SK" sz="2200" dirty="0" smtClean="0"/>
              <a:t>,y</a:t>
            </a:r>
            <a:r>
              <a:rPr lang="sk-SK" sz="2200" baseline="-25000" dirty="0" smtClean="0"/>
              <a:t>1</a:t>
            </a:r>
            <a:r>
              <a:rPr lang="sk-SK" sz="2200" dirty="0" smtClean="0"/>
              <a:t>] je ľubovoľný bod ležiaci na danej </a:t>
            </a:r>
            <a:r>
              <a:rPr lang="sk-SK" sz="2200" dirty="0" smtClean="0"/>
              <a:t>priamke,</a:t>
            </a:r>
            <a:endParaRPr lang="sk-SK" sz="2200" dirty="0" smtClean="0"/>
          </a:p>
          <a:p>
            <a:pPr>
              <a:buNone/>
            </a:pPr>
            <a:r>
              <a:rPr lang="sk-SK" sz="2200" b="1" i="1" dirty="0" smtClean="0"/>
              <a:t>	u</a:t>
            </a:r>
            <a:r>
              <a:rPr lang="sk-SK" sz="2200" b="1" i="1" dirty="0" smtClean="0"/>
              <a:t> </a:t>
            </a:r>
            <a:r>
              <a:rPr lang="sk-SK" sz="2200" dirty="0" smtClean="0"/>
              <a:t>( u</a:t>
            </a:r>
            <a:r>
              <a:rPr lang="sk-SK" sz="2200" baseline="-25000" dirty="0" smtClean="0"/>
              <a:t>1</a:t>
            </a:r>
            <a:r>
              <a:rPr lang="sk-SK" sz="2200" dirty="0" smtClean="0"/>
              <a:t>,u</a:t>
            </a:r>
            <a:r>
              <a:rPr lang="sk-SK" sz="2200" baseline="-25000" dirty="0" smtClean="0"/>
              <a:t>2 </a:t>
            </a:r>
            <a:r>
              <a:rPr lang="sk-SK" sz="2200" dirty="0" smtClean="0"/>
              <a:t>) je smerový vektor priamky, čiže nenulový vektor, ktorý je s </a:t>
            </a:r>
            <a:r>
              <a:rPr lang="sk-SK" sz="2200" dirty="0" smtClean="0"/>
              <a:t>danou priamkou </a:t>
            </a:r>
            <a:r>
              <a:rPr lang="sk-SK" sz="2200" dirty="0" smtClean="0"/>
              <a:t>rovnobežný</a:t>
            </a:r>
          </a:p>
          <a:p>
            <a:pPr>
              <a:buNone/>
            </a:pPr>
            <a:r>
              <a:rPr lang="sk-SK" sz="2200" dirty="0" smtClean="0"/>
              <a:t>	t </a:t>
            </a:r>
            <a:r>
              <a:rPr lang="sk-SK" sz="2200" dirty="0" smtClean="0"/>
              <a:t>je </a:t>
            </a:r>
            <a:r>
              <a:rPr lang="sk-SK" sz="2200" dirty="0" smtClean="0"/>
              <a:t>parameter, </a:t>
            </a:r>
            <a:r>
              <a:rPr lang="sk-SK" sz="2200" dirty="0" smtClean="0"/>
              <a:t>t ∈ R </a:t>
            </a:r>
          </a:p>
          <a:p>
            <a:r>
              <a:rPr lang="sk-SK" sz="2200" i="1" u="sng" dirty="0" smtClean="0"/>
              <a:t>Všeobecná rovnica priamky</a:t>
            </a:r>
            <a:r>
              <a:rPr lang="sk-SK" sz="2200" dirty="0" smtClean="0"/>
              <a:t>:</a:t>
            </a:r>
            <a:r>
              <a:rPr lang="sk-SK" sz="2400" dirty="0" smtClean="0"/>
              <a:t> </a:t>
            </a:r>
            <a:r>
              <a:rPr lang="sk-SK" sz="2400" b="1" dirty="0" err="1" smtClean="0"/>
              <a:t>ax</a:t>
            </a:r>
            <a:r>
              <a:rPr lang="sk-SK" sz="2400" b="1" dirty="0" smtClean="0"/>
              <a:t> </a:t>
            </a:r>
            <a:r>
              <a:rPr lang="sk-SK" sz="2400" b="1" dirty="0" smtClean="0"/>
              <a:t>+ by + c = 0</a:t>
            </a:r>
            <a:r>
              <a:rPr lang="sk-SK" sz="2400" dirty="0" smtClean="0"/>
              <a:t>, kde a, b, c ∈ R,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pričom a ≠ </a:t>
            </a:r>
            <a:r>
              <a:rPr lang="sk-SK" sz="2400" dirty="0" smtClean="0"/>
              <a:t>0 ∨ </a:t>
            </a:r>
            <a:r>
              <a:rPr lang="sk-SK" sz="2400" dirty="0" smtClean="0"/>
              <a:t>b</a:t>
            </a:r>
            <a:r>
              <a:rPr lang="sk-SK" sz="2400" dirty="0" smtClean="0"/>
              <a:t> ≠ </a:t>
            </a:r>
            <a:r>
              <a:rPr lang="sk-SK" sz="2400" dirty="0" smtClean="0"/>
              <a:t>0</a:t>
            </a:r>
            <a:br>
              <a:rPr lang="sk-SK" sz="2400" dirty="0" smtClean="0"/>
            </a:br>
            <a:r>
              <a:rPr lang="sk-SK" sz="2000" dirty="0" smtClean="0"/>
              <a:t> a = </a:t>
            </a:r>
            <a:r>
              <a:rPr lang="sk-SK" sz="2000" dirty="0" smtClean="0"/>
              <a:t>−</a:t>
            </a:r>
            <a:r>
              <a:rPr lang="sk-SK" sz="2000" b="1" dirty="0" smtClean="0"/>
              <a:t> u</a:t>
            </a:r>
            <a:r>
              <a:rPr lang="es-ES" sz="2000" b="1" baseline="-25000" dirty="0" smtClean="0"/>
              <a:t>2</a:t>
            </a:r>
            <a:r>
              <a:rPr lang="sk-SK" sz="2000" dirty="0" smtClean="0"/>
              <a:t>, </a:t>
            </a:r>
            <a:r>
              <a:rPr lang="sk-SK" sz="2000" dirty="0" smtClean="0"/>
              <a:t>b = </a:t>
            </a:r>
            <a:r>
              <a:rPr lang="sk-SK" sz="2000" b="1" dirty="0" smtClean="0"/>
              <a:t>u</a:t>
            </a:r>
            <a:r>
              <a:rPr lang="es-ES" sz="2000" b="1" baseline="-25000" dirty="0" smtClean="0"/>
              <a:t>1</a:t>
            </a:r>
            <a:r>
              <a:rPr lang="sk-SK" sz="2000" dirty="0" smtClean="0"/>
              <a:t>, </a:t>
            </a:r>
            <a:r>
              <a:rPr lang="sk-SK" sz="2400" dirty="0" smtClean="0"/>
              <a:t>n = (a; b</a:t>
            </a:r>
            <a:r>
              <a:rPr lang="sk-SK" sz="2400" dirty="0" smtClean="0"/>
              <a:t>) je to normálový vektor priamky</a:t>
            </a:r>
            <a:endParaRPr lang="sk-SK" sz="22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Uhol dvoch priamok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Veľkosť uhla priamok p a q je </a:t>
            </a:r>
            <a:r>
              <a:rPr lang="sk-SK" sz="2000" dirty="0" smtClean="0"/>
              <a:t>číslo </a:t>
            </a:r>
            <a:r>
              <a:rPr lang="el-GR" sz="2000" dirty="0" smtClean="0"/>
              <a:t>ϕ </a:t>
            </a:r>
            <a:r>
              <a:rPr lang="el-GR" sz="2000" dirty="0" smtClean="0"/>
              <a:t>∈ </a:t>
            </a:r>
            <a:r>
              <a:rPr lang="sk-SK" sz="2000" dirty="0" smtClean="0"/>
              <a:t>&lt;0</a:t>
            </a:r>
            <a:r>
              <a:rPr lang="sk-SK" sz="2000" dirty="0" smtClean="0"/>
              <a:t>, </a:t>
            </a:r>
            <a:r>
              <a:rPr lang="el-GR" sz="2000" dirty="0" smtClean="0"/>
              <a:t>π</a:t>
            </a:r>
            <a:r>
              <a:rPr lang="sk-SK" sz="2000" dirty="0" smtClean="0"/>
              <a:t>/2&gt;</a:t>
            </a:r>
            <a:br>
              <a:rPr lang="sk-SK" sz="2000" dirty="0" smtClean="0"/>
            </a:br>
            <a:r>
              <a:rPr lang="es-ES" sz="2000" dirty="0" smtClean="0"/>
              <a:t> </a:t>
            </a:r>
            <a:r>
              <a:rPr lang="es-ES" sz="2000" b="1" dirty="0" smtClean="0"/>
              <a:t>p = a</a:t>
            </a:r>
            <a:r>
              <a:rPr lang="es-ES" sz="2000" b="1" baseline="-25000" dirty="0" smtClean="0"/>
              <a:t>1</a:t>
            </a:r>
            <a:r>
              <a:rPr lang="es-ES" sz="2000" b="1" dirty="0" smtClean="0"/>
              <a:t>*x + b</a:t>
            </a:r>
            <a:r>
              <a:rPr lang="es-ES" sz="2000" b="1" baseline="-25000" dirty="0" smtClean="0"/>
              <a:t>1</a:t>
            </a:r>
            <a:r>
              <a:rPr lang="es-ES" sz="2000" b="1" dirty="0" smtClean="0"/>
              <a:t>*y + c = </a:t>
            </a:r>
            <a:r>
              <a:rPr lang="es-ES" sz="2000" b="1" dirty="0" smtClean="0"/>
              <a:t>0</a:t>
            </a:r>
            <a:r>
              <a:rPr lang="es-ES" sz="2000" dirty="0" smtClean="0"/>
              <a:t> 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 </a:t>
            </a:r>
            <a:r>
              <a:rPr lang="es-ES" sz="2000" b="1" dirty="0" smtClean="0"/>
              <a:t>q </a:t>
            </a:r>
            <a:r>
              <a:rPr lang="es-ES" sz="2000" b="1" dirty="0" smtClean="0"/>
              <a:t>= a</a:t>
            </a:r>
            <a:r>
              <a:rPr lang="es-ES" sz="2000" b="1" baseline="-25000" dirty="0" smtClean="0"/>
              <a:t>2</a:t>
            </a:r>
            <a:r>
              <a:rPr lang="es-ES" sz="2000" b="1" dirty="0" smtClean="0"/>
              <a:t>*x + b</a:t>
            </a:r>
            <a:r>
              <a:rPr lang="es-ES" sz="2000" b="1" baseline="-25000" dirty="0" smtClean="0"/>
              <a:t>2</a:t>
            </a:r>
            <a:r>
              <a:rPr lang="es-ES" sz="2000" b="1" dirty="0" smtClean="0"/>
              <a:t>*y + c</a:t>
            </a:r>
            <a:r>
              <a:rPr lang="es-ES" sz="2000" b="1" baseline="-25000" dirty="0" smtClean="0"/>
              <a:t>2</a:t>
            </a:r>
            <a:r>
              <a:rPr lang="es-ES" sz="2000" b="1" dirty="0" smtClean="0"/>
              <a:t> = </a:t>
            </a:r>
            <a:r>
              <a:rPr lang="es-ES" sz="2000" b="1" dirty="0" smtClean="0"/>
              <a:t>0</a:t>
            </a:r>
            <a:r>
              <a:rPr lang="sk-SK" sz="2000" b="1" dirty="0" smtClean="0"/>
              <a:t/>
            </a:r>
            <a:br>
              <a:rPr lang="sk-SK" sz="2000" b="1" dirty="0" smtClean="0"/>
            </a:br>
            <a:r>
              <a:rPr lang="sk-SK" sz="2000" dirty="0" smtClean="0"/>
              <a:t>pre ktoré platí:</a:t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(ak vypočítame uhol&gt;90, treba odčítať od 180)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2530" name="Picture 2" descr="http://www.oskole.sk/userfiles/image/matematika/vzdialenost%20bodu/bod%20a%20priamka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124200"/>
            <a:ext cx="5715000" cy="1213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Vzájomná poloha priamok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b="1" i="1" dirty="0" smtClean="0"/>
              <a:t>p </a:t>
            </a:r>
            <a:r>
              <a:rPr lang="sk-SK" sz="2000" b="1" i="1" dirty="0" smtClean="0"/>
              <a:t>|| </a:t>
            </a:r>
            <a:r>
              <a:rPr lang="sk-SK" sz="2000" b="1" i="1" dirty="0" smtClean="0"/>
              <a:t>q </a:t>
            </a:r>
            <a:r>
              <a:rPr lang="sk-SK" sz="2000" dirty="0" smtClean="0"/>
              <a:t>(rovnobežné), ak sú ich vektory lineárne závislé</a:t>
            </a:r>
            <a:br>
              <a:rPr lang="sk-SK" sz="2000" dirty="0" smtClean="0"/>
            </a:br>
            <a:r>
              <a:rPr lang="sk-SK" sz="2000" dirty="0" smtClean="0"/>
              <a:t>	</a:t>
            </a:r>
            <a:r>
              <a:rPr lang="sk-SK" sz="2000" b="1" i="1" dirty="0" smtClean="0"/>
              <a:t>-totožné </a:t>
            </a:r>
            <a:r>
              <a:rPr lang="sk-SK" sz="2000" dirty="0" smtClean="0"/>
              <a:t>(stačí spoločný jeden bod)</a:t>
            </a:r>
            <a:br>
              <a:rPr lang="sk-SK" sz="2000" dirty="0" smtClean="0"/>
            </a:br>
            <a:r>
              <a:rPr lang="sk-SK" sz="2000" dirty="0" smtClean="0"/>
              <a:t>	</a:t>
            </a:r>
            <a:r>
              <a:rPr lang="sk-SK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apr. p: 2x+2y+3=0 a q: 4x+4y+6=0)</a:t>
            </a:r>
            <a:b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sk-SK" sz="2000" b="1" i="1" dirty="0" smtClean="0"/>
              <a:t>-rôzne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(napr.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p: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2x+2y+3=0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q: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4x+4y+5=0)</a:t>
            </a:r>
          </a:p>
          <a:p>
            <a:r>
              <a:rPr lang="sk-SK" sz="2000" b="1" i="1" dirty="0" smtClean="0"/>
              <a:t>p</a:t>
            </a:r>
            <a:r>
              <a:rPr lang="sk-SK" sz="2000" b="1" i="1" dirty="0" smtClean="0"/>
              <a:t> x q </a:t>
            </a:r>
            <a:r>
              <a:rPr lang="sk-SK" sz="2000" dirty="0" smtClean="0"/>
              <a:t>(rôznobežné), ak sú ich vektory lineárne nezávislé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sk-SK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4580" name="Picture 4" descr="VÃ½sledok vyhÄ¾adÃ¡vania obrÃ¡zkov pre dopyt rÃ´znobeÅ¾nÃ©  priamky v rov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657600"/>
            <a:ext cx="5029200" cy="2586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Smernica priamky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err="1" smtClean="0"/>
              <a:t>Smernicový</a:t>
            </a:r>
            <a:r>
              <a:rPr lang="sk-SK" sz="2000" dirty="0" smtClean="0"/>
              <a:t> tvar rovnice priamky dostaneme vyjadrením y zo všeobecnej rovnice priamky: </a:t>
            </a:r>
            <a:r>
              <a:rPr lang="sk-SK" sz="2000" b="1" i="1" dirty="0" err="1" smtClean="0"/>
              <a:t>y=kx+q</a:t>
            </a:r>
            <a:endParaRPr lang="sk-SK" sz="2000" b="1" i="1" dirty="0" smtClean="0"/>
          </a:p>
          <a:p>
            <a:r>
              <a:rPr lang="sk-SK" sz="2000" dirty="0" smtClean="0"/>
              <a:t>Smernica priamky: </a:t>
            </a:r>
            <a:r>
              <a:rPr lang="sk-SK" sz="2000" b="1" i="1" dirty="0" err="1" smtClean="0"/>
              <a:t>tg</a:t>
            </a:r>
            <a:r>
              <a:rPr lang="el-GR" sz="2000" b="1" i="1" dirty="0" smtClean="0"/>
              <a:t> </a:t>
            </a:r>
            <a:r>
              <a:rPr lang="el-GR" sz="2000" b="1" i="1" dirty="0" smtClean="0"/>
              <a:t>φ</a:t>
            </a:r>
            <a:r>
              <a:rPr lang="sk-SK" sz="2000" b="1" i="1" dirty="0" smtClean="0"/>
              <a:t>=k</a:t>
            </a:r>
          </a:p>
          <a:p>
            <a:r>
              <a:rPr lang="sk-SK" sz="2000" dirty="0" smtClean="0"/>
              <a:t>Uhol </a:t>
            </a:r>
            <a:r>
              <a:rPr lang="el-GR" sz="2000" dirty="0" smtClean="0"/>
              <a:t>φ</a:t>
            </a:r>
            <a:r>
              <a:rPr lang="sk-SK" sz="2000" dirty="0" smtClean="0"/>
              <a:t> je uhol priamky s kladnou polosou osi x</a:t>
            </a:r>
            <a:endParaRPr lang="sk-SK" sz="2000" dirty="0"/>
          </a:p>
        </p:txBody>
      </p:sp>
      <p:pic>
        <p:nvPicPr>
          <p:cNvPr id="23554" name="Picture 2" descr="SÃºvisiaci obrÃ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030008"/>
            <a:ext cx="2971800" cy="3205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Rovnica priamky v priestore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Definícia:</a:t>
            </a:r>
            <a:br>
              <a:rPr lang="sk-SK" sz="2000" dirty="0" smtClean="0"/>
            </a:br>
            <a:r>
              <a:rPr lang="sk-SK" sz="2000" dirty="0" smtClean="0"/>
              <a:t>Nech </a:t>
            </a:r>
            <a:r>
              <a:rPr lang="sk-SK" sz="2000" dirty="0" smtClean="0"/>
              <a:t>body A = [a1, a2, a3] a B = [b1, b2, b3] sú ľubovoľné body priestoru. Vektor ~</a:t>
            </a:r>
            <a:r>
              <a:rPr lang="sk-SK" sz="2000" dirty="0" err="1" smtClean="0"/>
              <a:t>sp</a:t>
            </a:r>
            <a:r>
              <a:rPr lang="sk-SK" sz="2000" dirty="0" smtClean="0"/>
              <a:t> = B − A je smerovým vektorom priamky p.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Rovnica </a:t>
            </a:r>
            <a:r>
              <a:rPr lang="sk-SK" sz="2000" b="1" i="1" dirty="0" smtClean="0"/>
              <a:t>X = A + ~</a:t>
            </a:r>
            <a:r>
              <a:rPr lang="sk-SK" sz="2000" b="1" i="1" dirty="0" err="1" smtClean="0"/>
              <a:t>sp</a:t>
            </a:r>
            <a:r>
              <a:rPr lang="sk-SK" sz="2000" b="1" i="1" dirty="0" smtClean="0"/>
              <a:t> · t</a:t>
            </a:r>
            <a:r>
              <a:rPr lang="sk-SK" sz="2000" dirty="0" smtClean="0"/>
              <a:t>, t ∈ R sa nazýva </a:t>
            </a:r>
            <a:r>
              <a:rPr lang="sk-SK" sz="2000" b="1" i="1" dirty="0" smtClean="0"/>
              <a:t>parametrické vyjadrenie priamky</a:t>
            </a:r>
            <a:r>
              <a:rPr lang="sk-SK" sz="2000" dirty="0" smtClean="0"/>
              <a:t> p určenej bodom A </a:t>
            </a:r>
            <a:r>
              <a:rPr lang="sk-SK" sz="2000" dirty="0" err="1" smtClean="0"/>
              <a:t>a</a:t>
            </a:r>
            <a:r>
              <a:rPr lang="sk-SK" sz="2000" dirty="0" smtClean="0"/>
              <a:t> smerovým vektorom ~</a:t>
            </a:r>
            <a:r>
              <a:rPr lang="sk-SK" sz="2000" dirty="0" err="1" smtClean="0"/>
              <a:t>sp</a:t>
            </a:r>
            <a:r>
              <a:rPr lang="sk-SK" sz="2000" dirty="0" smtClean="0"/>
              <a:t>.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Premenná </a:t>
            </a:r>
            <a:r>
              <a:rPr lang="sk-SK" sz="2000" dirty="0" smtClean="0"/>
              <a:t>t sa nazýva parameter</a:t>
            </a:r>
            <a:r>
              <a:rPr lang="sk-SK" sz="2000" dirty="0" smtClean="0"/>
              <a:t>.</a:t>
            </a:r>
          </a:p>
          <a:p>
            <a:r>
              <a:rPr lang="sk-SK" sz="2000" dirty="0" smtClean="0"/>
              <a:t>Dvoma ľubovoľnými rôznymi bodmi A = [a1, a2, a3] a B = [b1, b2, b3] je jednoznačne určená jedna priamka. </a:t>
            </a:r>
            <a:endParaRPr lang="sk-SK" sz="2000" dirty="0" smtClean="0"/>
          </a:p>
          <a:p>
            <a:r>
              <a:rPr lang="sk-SK" sz="2000" dirty="0" smtClean="0"/>
              <a:t>Nech </a:t>
            </a:r>
            <a:r>
              <a:rPr lang="sk-SK" sz="2000" dirty="0" smtClean="0"/>
              <a:t>X a </a:t>
            </a:r>
            <a:r>
              <a:rPr lang="sk-SK" sz="2000" dirty="0" err="1" smtClean="0"/>
              <a:t>A</a:t>
            </a:r>
            <a:r>
              <a:rPr lang="sk-SK" sz="2000" dirty="0" smtClean="0"/>
              <a:t> sú body patriace priamke p a vektor ~</a:t>
            </a:r>
            <a:r>
              <a:rPr lang="sk-SK" sz="2000" dirty="0" err="1" smtClean="0"/>
              <a:t>sp</a:t>
            </a:r>
            <a:r>
              <a:rPr lang="sk-SK" sz="2000" dirty="0" smtClean="0"/>
              <a:t> je smerový vektor priamky p. Nech X = [x, y, z], A = [a1, a2, a3], ~</a:t>
            </a:r>
            <a:r>
              <a:rPr lang="sk-SK" sz="2000" dirty="0" err="1" smtClean="0"/>
              <a:t>sp</a:t>
            </a:r>
            <a:r>
              <a:rPr lang="sk-SK" sz="2000" dirty="0" smtClean="0"/>
              <a:t> = [s1, s2, s3] </a:t>
            </a:r>
            <a:r>
              <a:rPr lang="sk-SK" sz="2000" dirty="0" smtClean="0"/>
              <a:t>zápis</a:t>
            </a:r>
            <a:br>
              <a:rPr lang="sk-SK" sz="2000" dirty="0" smtClean="0"/>
            </a:br>
            <a:r>
              <a:rPr lang="sk-SK" sz="2000" dirty="0" smtClean="0"/>
              <a:t>	</a:t>
            </a:r>
            <a:r>
              <a:rPr lang="sk-SK" sz="2000" b="1" i="1" dirty="0" smtClean="0"/>
              <a:t>     </a:t>
            </a:r>
            <a:r>
              <a:rPr lang="sk-SK" sz="2000" b="1" i="1" dirty="0" smtClean="0"/>
              <a:t>p </a:t>
            </a:r>
            <a:r>
              <a:rPr lang="sk-SK" sz="2000" b="1" i="1" dirty="0" smtClean="0"/>
              <a:t>:</a:t>
            </a:r>
            <a:r>
              <a:rPr lang="sk-SK" sz="2000" b="1" i="1" dirty="0" smtClean="0"/>
              <a:t>	</a:t>
            </a:r>
            <a:r>
              <a:rPr lang="sk-SK" sz="2000" b="1" i="1" dirty="0" smtClean="0"/>
              <a:t>x </a:t>
            </a:r>
            <a:r>
              <a:rPr lang="sk-SK" sz="2000" b="1" i="1" dirty="0" smtClean="0"/>
              <a:t>= a1 + s1t </a:t>
            </a:r>
            <a:r>
              <a:rPr lang="sk-SK" sz="2000" b="1" i="1" dirty="0" smtClean="0"/>
              <a:t/>
            </a:r>
            <a:br>
              <a:rPr lang="sk-SK" sz="2000" b="1" i="1" dirty="0" smtClean="0"/>
            </a:br>
            <a:r>
              <a:rPr lang="sk-SK" sz="2000" b="1" i="1" dirty="0" smtClean="0"/>
              <a:t>		y </a:t>
            </a:r>
            <a:r>
              <a:rPr lang="sk-SK" sz="2000" b="1" i="1" dirty="0" smtClean="0"/>
              <a:t>= a2 + s2t </a:t>
            </a:r>
            <a:r>
              <a:rPr lang="sk-SK" sz="2000" b="1" i="1" dirty="0" smtClean="0"/>
              <a:t/>
            </a:r>
            <a:br>
              <a:rPr lang="sk-SK" sz="2000" b="1" i="1" dirty="0" smtClean="0"/>
            </a:br>
            <a:r>
              <a:rPr lang="sk-SK" sz="2000" b="1" i="1" dirty="0" smtClean="0"/>
              <a:t>		z </a:t>
            </a:r>
            <a:r>
              <a:rPr lang="sk-SK" sz="2000" b="1" i="1" dirty="0" smtClean="0"/>
              <a:t>= a3 + s3t</a:t>
            </a:r>
            <a:r>
              <a:rPr lang="sk-SK" sz="2000" dirty="0" smtClean="0"/>
              <a:t>, t ∈ R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sa </a:t>
            </a:r>
            <a:r>
              <a:rPr lang="sk-SK" sz="2000" dirty="0" smtClean="0"/>
              <a:t>nazýva </a:t>
            </a:r>
            <a:r>
              <a:rPr lang="sk-SK" sz="2000" b="1" i="1" dirty="0" smtClean="0"/>
              <a:t>parametrické vyjadrenie priamky v súradniciach</a:t>
            </a:r>
            <a:r>
              <a:rPr lang="sk-SK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Rovnica roviny v priestore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Definícia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Rovnica </a:t>
            </a:r>
            <a:r>
              <a:rPr lang="sk-SK" sz="2000" b="1" i="1" dirty="0" smtClean="0"/>
              <a:t>X = A + ~u · t + ~v · s</a:t>
            </a:r>
            <a:r>
              <a:rPr lang="sk-SK" sz="2000" dirty="0" smtClean="0"/>
              <a:t>, t, s ∈ R sa nazýva parametrická rovnica (</a:t>
            </a:r>
            <a:r>
              <a:rPr lang="sk-SK" sz="2000" b="1" i="1" dirty="0" smtClean="0"/>
              <a:t>parametrické vyjadrenie</a:t>
            </a:r>
            <a:r>
              <a:rPr lang="sk-SK" sz="2000" dirty="0" smtClean="0"/>
              <a:t>) roviny ABC, kde ~u = B − A, ~v = C − A . Premenné t a s sa nazývajú parametre. </a:t>
            </a:r>
            <a:endParaRPr lang="sk-SK" sz="2000" dirty="0" smtClean="0"/>
          </a:p>
          <a:p>
            <a:r>
              <a:rPr lang="sk-SK" sz="2000" dirty="0" smtClean="0"/>
              <a:t>Nech X = [x, y, z] a </a:t>
            </a:r>
            <a:r>
              <a:rPr lang="sk-SK" sz="2000" dirty="0" err="1" smtClean="0"/>
              <a:t>A</a:t>
            </a:r>
            <a:r>
              <a:rPr lang="sk-SK" sz="2000" dirty="0" smtClean="0"/>
              <a:t> = [a1, a2, a3] sú body patriace rovine </a:t>
            </a:r>
            <a:r>
              <a:rPr lang="el-GR" sz="2000" dirty="0" smtClean="0"/>
              <a:t>α </a:t>
            </a:r>
            <a:r>
              <a:rPr lang="sk-SK" sz="2000" dirty="0" smtClean="0"/>
              <a:t>a </a:t>
            </a:r>
            <a:r>
              <a:rPr lang="sk-SK" sz="2000" dirty="0" smtClean="0"/>
              <a:t>vektory</a:t>
            </a:r>
            <a:br>
              <a:rPr lang="sk-SK" sz="2000" dirty="0" smtClean="0"/>
            </a:br>
            <a:r>
              <a:rPr lang="sk-SK" sz="2000" dirty="0" smtClean="0"/>
              <a:t> </a:t>
            </a:r>
            <a:r>
              <a:rPr lang="sk-SK" sz="2000" dirty="0" smtClean="0"/>
              <a:t>~u = (u1, u2, u3) a ~v = (v1, v2, v3) sú smerové vektory roviny zápis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		</a:t>
            </a:r>
            <a:r>
              <a:rPr lang="el-GR" sz="2000" b="1" i="1" dirty="0" smtClean="0"/>
              <a:t>α :</a:t>
            </a:r>
            <a:r>
              <a:rPr lang="sk-SK" sz="2000" b="1" i="1" dirty="0" smtClean="0"/>
              <a:t>	</a:t>
            </a:r>
            <a:r>
              <a:rPr lang="el-GR" sz="2000" b="1" i="1" dirty="0" smtClean="0"/>
              <a:t> </a:t>
            </a:r>
            <a:r>
              <a:rPr lang="sk-SK" sz="2000" b="1" i="1" dirty="0" smtClean="0"/>
              <a:t>x </a:t>
            </a:r>
            <a:r>
              <a:rPr lang="sk-SK" sz="2000" b="1" i="1" dirty="0" smtClean="0"/>
              <a:t>= a1 + u1t + v1s </a:t>
            </a:r>
            <a:r>
              <a:rPr lang="sk-SK" sz="2000" b="1" i="1" dirty="0" smtClean="0"/>
              <a:t/>
            </a:r>
            <a:br>
              <a:rPr lang="sk-SK" sz="2000" b="1" i="1" dirty="0" smtClean="0"/>
            </a:br>
            <a:r>
              <a:rPr lang="sk-SK" sz="2000" b="1" i="1" dirty="0" smtClean="0"/>
              <a:t>			y </a:t>
            </a:r>
            <a:r>
              <a:rPr lang="sk-SK" sz="2000" b="1" i="1" dirty="0" smtClean="0"/>
              <a:t>= a2 + u2t + v2s </a:t>
            </a:r>
            <a:r>
              <a:rPr lang="sk-SK" sz="2000" b="1" i="1" dirty="0" smtClean="0"/>
              <a:t/>
            </a:r>
            <a:br>
              <a:rPr lang="sk-SK" sz="2000" b="1" i="1" dirty="0" smtClean="0"/>
            </a:br>
            <a:r>
              <a:rPr lang="sk-SK" sz="2000" b="1" i="1" dirty="0" smtClean="0"/>
              <a:t>			z </a:t>
            </a:r>
            <a:r>
              <a:rPr lang="sk-SK" sz="2000" b="1" i="1" dirty="0" smtClean="0"/>
              <a:t>= a3 + u3t + v3s</a:t>
            </a:r>
            <a:r>
              <a:rPr lang="sk-SK" sz="2000" dirty="0" smtClean="0"/>
              <a:t>, t, s ∈ R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sa </a:t>
            </a:r>
            <a:r>
              <a:rPr lang="sk-SK" sz="2000" dirty="0" smtClean="0"/>
              <a:t>nazýva </a:t>
            </a:r>
            <a:r>
              <a:rPr lang="sk-SK" sz="2000" b="1" i="1" dirty="0" smtClean="0"/>
              <a:t>parametrické vyjadrenie roviny v súradniciach</a:t>
            </a:r>
            <a:r>
              <a:rPr lang="sk-SK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Definícia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Rovinu </a:t>
            </a:r>
            <a:r>
              <a:rPr lang="el-GR" sz="2000" dirty="0" smtClean="0"/>
              <a:t>α </a:t>
            </a:r>
            <a:r>
              <a:rPr lang="sk-SK" sz="2000" dirty="0" smtClean="0"/>
              <a:t>určíme bodom P a vektorom ~n, ktorý je k nej kolmý, tzn. je kolmý na všetky vektory ležiace v rovine </a:t>
            </a:r>
            <a:r>
              <a:rPr lang="el-GR" sz="2000" dirty="0" smtClean="0"/>
              <a:t>α.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Tento </a:t>
            </a:r>
            <a:r>
              <a:rPr lang="sk-SK" sz="2000" dirty="0" smtClean="0"/>
              <a:t>vektor sa nazýva normálový vektor roviny </a:t>
            </a:r>
            <a:r>
              <a:rPr lang="el-GR" sz="2000" dirty="0" smtClean="0"/>
              <a:t>α.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Bod </a:t>
            </a:r>
            <a:r>
              <a:rPr lang="sk-SK" sz="2000" dirty="0" smtClean="0"/>
              <a:t>X = [x, y, z] leží v rovine práve vtedy, keď vektor X − P je kolmý k vektoru ~n = (a, b, c). </a:t>
            </a:r>
          </a:p>
          <a:p>
            <a:r>
              <a:rPr lang="sk-SK" sz="2000" dirty="0" smtClean="0"/>
              <a:t>Definícia </a:t>
            </a:r>
            <a:br>
              <a:rPr lang="sk-SK" sz="2000" dirty="0" smtClean="0"/>
            </a:br>
            <a:r>
              <a:rPr lang="sk-SK" sz="2000" dirty="0" smtClean="0"/>
              <a:t>Rovnica </a:t>
            </a:r>
            <a:r>
              <a:rPr lang="sk-SK" sz="2000" b="1" i="1" dirty="0" smtClean="0"/>
              <a:t>a · x + b · y + c · z + d = 0</a:t>
            </a:r>
            <a:r>
              <a:rPr lang="sk-SK" sz="2000" dirty="0" smtClean="0"/>
              <a:t>, </a:t>
            </a:r>
            <a:r>
              <a:rPr lang="sk-SK" sz="2000" dirty="0" smtClean="0"/>
              <a:t>sa </a:t>
            </a:r>
            <a:r>
              <a:rPr lang="sk-SK" sz="2000" dirty="0" smtClean="0"/>
              <a:t>nazýva </a:t>
            </a:r>
            <a:r>
              <a:rPr lang="sk-SK" sz="2000" b="1" i="1" dirty="0" smtClean="0"/>
              <a:t>všeobecná rovnica roviny </a:t>
            </a:r>
            <a:r>
              <a:rPr lang="el-GR" sz="2000" dirty="0" smtClean="0"/>
              <a:t>α.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dirty="0" smtClean="0"/>
              <a:t> Výpočet všeobecnej rovnice roviny z parametrickej rovnice roviny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Body: A = [a1, a2, a3], B = [b1, b2, b3], C = [c1, c2, </a:t>
            </a:r>
            <a:r>
              <a:rPr lang="sk-SK" sz="1800" dirty="0" smtClean="0"/>
              <a:t>c3]</a:t>
            </a:r>
            <a:br>
              <a:rPr lang="sk-SK" sz="1800" dirty="0" smtClean="0"/>
            </a:br>
            <a:r>
              <a:rPr lang="sk-SK" sz="1800" dirty="0" smtClean="0"/>
              <a:t>Vektory</a:t>
            </a:r>
            <a:r>
              <a:rPr lang="sk-SK" sz="1800" dirty="0" smtClean="0"/>
              <a:t>: ~u = B − A = (u1, u2, u3), ~v = C − A = (v1, v2, v3) </a:t>
            </a: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sk-SK" sz="1800" b="1" i="1" u="sng" dirty="0" smtClean="0"/>
              <a:t>Parametrické </a:t>
            </a:r>
            <a:r>
              <a:rPr lang="sk-SK" sz="1800" b="1" i="1" u="sng" dirty="0" smtClean="0"/>
              <a:t>vyjadrenie roviny</a:t>
            </a:r>
            <a:r>
              <a:rPr lang="sk-SK" sz="1800" dirty="0" smtClean="0"/>
              <a:t>: </a:t>
            </a: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sk-SK" sz="1800" dirty="0" smtClean="0"/>
              <a:t>	</a:t>
            </a:r>
            <a:r>
              <a:rPr lang="el-GR" sz="1800" b="1" i="1" dirty="0" smtClean="0"/>
              <a:t>α </a:t>
            </a:r>
            <a:r>
              <a:rPr lang="el-GR" sz="1800" b="1" i="1" dirty="0" smtClean="0"/>
              <a:t>: </a:t>
            </a:r>
            <a:r>
              <a:rPr lang="sk-SK" sz="1800" b="1" i="1" dirty="0" smtClean="0"/>
              <a:t>	x </a:t>
            </a:r>
            <a:r>
              <a:rPr lang="sk-SK" sz="1800" b="1" i="1" dirty="0" smtClean="0"/>
              <a:t>= a1 + u1 · t + v1 · s </a:t>
            </a:r>
            <a:r>
              <a:rPr lang="sk-SK" sz="1800" b="1" i="1" dirty="0" smtClean="0"/>
              <a:t/>
            </a:r>
            <a:br>
              <a:rPr lang="sk-SK" sz="1800" b="1" i="1" dirty="0" smtClean="0"/>
            </a:br>
            <a:r>
              <a:rPr lang="sk-SK" sz="1800" b="1" i="1" dirty="0" smtClean="0"/>
              <a:t>		y </a:t>
            </a:r>
            <a:r>
              <a:rPr lang="sk-SK" sz="1800" b="1" i="1" dirty="0" smtClean="0"/>
              <a:t>= a2 + u2 · t + v2 · s </a:t>
            </a:r>
            <a:r>
              <a:rPr lang="sk-SK" sz="1800" b="1" i="1" dirty="0" smtClean="0"/>
              <a:t/>
            </a:r>
            <a:br>
              <a:rPr lang="sk-SK" sz="1800" b="1" i="1" dirty="0" smtClean="0"/>
            </a:br>
            <a:r>
              <a:rPr lang="sk-SK" sz="1800" b="1" i="1" dirty="0" smtClean="0"/>
              <a:t>		z </a:t>
            </a:r>
            <a:r>
              <a:rPr lang="sk-SK" sz="1800" b="1" i="1" dirty="0" smtClean="0"/>
              <a:t>= a3 + u3 · t + v3 · s</a:t>
            </a:r>
            <a:r>
              <a:rPr lang="sk-SK" sz="1800" dirty="0" smtClean="0"/>
              <a:t>, t, s ∈ </a:t>
            </a:r>
            <a:r>
              <a:rPr lang="sk-SK" sz="1800" dirty="0" smtClean="0"/>
              <a:t>R</a:t>
            </a:r>
          </a:p>
          <a:p>
            <a:r>
              <a:rPr lang="sk-SK" sz="1800" dirty="0" smtClean="0"/>
              <a:t>Prechod </a:t>
            </a:r>
            <a:r>
              <a:rPr lang="sk-SK" sz="1800" dirty="0" smtClean="0"/>
              <a:t>z parametrických rovníc roviny k všeobecnej</a:t>
            </a:r>
            <a:r>
              <a:rPr lang="sk-SK" sz="1800" dirty="0" smtClean="0"/>
              <a:t>: </a:t>
            </a:r>
            <a:endParaRPr lang="sk-SK" sz="1800" dirty="0" smtClean="0"/>
          </a:p>
          <a:p>
            <a:pPr marL="914400" lvl="1" indent="-514350">
              <a:buFont typeface="+mj-lt"/>
              <a:buAutoNum type="romanUcPeriod"/>
            </a:pPr>
            <a:r>
              <a:rPr lang="sk-SK" sz="1800" b="1" i="1" dirty="0" smtClean="0"/>
              <a:t>Vylúčením </a:t>
            </a:r>
            <a:r>
              <a:rPr lang="sk-SK" sz="1800" b="1" i="1" dirty="0" smtClean="0"/>
              <a:t>parametrov t a s z parametrických </a:t>
            </a:r>
            <a:r>
              <a:rPr lang="sk-SK" sz="1800" b="1" i="1" dirty="0" smtClean="0"/>
              <a:t>rovníc, </a:t>
            </a:r>
            <a:endParaRPr lang="sk-SK" sz="1800" b="1" i="1" dirty="0" smtClean="0"/>
          </a:p>
          <a:p>
            <a:pPr marL="914400" lvl="1" indent="-514350">
              <a:buFont typeface="+mj-lt"/>
              <a:buAutoNum type="romanUcPeriod"/>
            </a:pPr>
            <a:r>
              <a:rPr lang="sk-SK" sz="1800" b="1" i="1" dirty="0" smtClean="0"/>
              <a:t>nájdením </a:t>
            </a:r>
            <a:r>
              <a:rPr lang="sk-SK" sz="1800" b="1" i="1" dirty="0" smtClean="0"/>
              <a:t>normálového vektora roviny ~n = (a, b, c), pomocou vektorového súčinu smerových vektorov ~u a ~v, a dopočítaním hodnoty d</a:t>
            </a:r>
            <a:endParaRPr lang="sk-SK" sz="1800" b="1" i="1" dirty="0"/>
          </a:p>
        </p:txBody>
      </p:sp>
      <p:pic>
        <p:nvPicPr>
          <p:cNvPr id="1026" name="Picture 2" descr="VÃ½sledok vyhÄ¾adÃ¡vania obrÃ¡zkov pre dopyt vektorovy suc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800600"/>
            <a:ext cx="482917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čiansky">
  <a:themeElements>
    <a:clrScheme name="Odliatok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bčiansky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</TotalTime>
  <Words>164</Words>
  <Application>Microsoft Office PowerPoint</Application>
  <PresentationFormat>Prezentácia na obrazovke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Občiansky</vt:lpstr>
      <vt:lpstr>Polohové vzťahy medzi priamkami a rovinami</vt:lpstr>
      <vt:lpstr>Priamka v 2D</vt:lpstr>
      <vt:lpstr>Uhol dvoch priamok</vt:lpstr>
      <vt:lpstr>Vzájomná poloha priamok </vt:lpstr>
      <vt:lpstr>Smernica priamky</vt:lpstr>
      <vt:lpstr>Rovnica priamky v priestore</vt:lpstr>
      <vt:lpstr>Rovnica roviny v priestore</vt:lpstr>
      <vt:lpstr>Snímka 8</vt:lpstr>
      <vt:lpstr>  Výpočet všeobecnej rovnice roviny z parametrickej rovnice roviny</vt:lpstr>
      <vt:lpstr>Vzájomná poloha v 3D</vt:lpstr>
      <vt:lpstr>Snímka 11</vt:lpstr>
      <vt:lpstr>Výpočet uhlov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Kristínka</dc:creator>
  <cp:lastModifiedBy>Používateľ systému Windows</cp:lastModifiedBy>
  <cp:revision>44</cp:revision>
  <dcterms:created xsi:type="dcterms:W3CDTF">2019-03-28T19:36:30Z</dcterms:created>
  <dcterms:modified xsi:type="dcterms:W3CDTF">2019-03-28T23:05:15Z</dcterms:modified>
</cp:coreProperties>
</file>